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0" r:id="rId16"/>
    <p:sldId id="27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1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F29E84-8EEB-4C89-86FF-FE4B28A57160}" type="datetimeFigureOut">
              <a:rPr lang="ru-RU" smtClean="0"/>
              <a:pPr/>
              <a:t>28.08.2017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B4CA4C-A772-47D8-B7E2-A749C60899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F29E84-8EEB-4C89-86FF-FE4B28A57160}" type="datetimeFigureOut">
              <a:rPr lang="ru-RU" smtClean="0"/>
              <a:pPr/>
              <a:t>28.08.2017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B4CA4C-A772-47D8-B7E2-A749C6089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F29E84-8EEB-4C89-86FF-FE4B28A57160}" type="datetimeFigureOut">
              <a:rPr lang="ru-RU" smtClean="0"/>
              <a:pPr/>
              <a:t>28.08.2017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B4CA4C-A772-47D8-B7E2-A749C60899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F29E84-8EEB-4C89-86FF-FE4B28A57160}" type="datetimeFigureOut">
              <a:rPr lang="ru-RU" smtClean="0"/>
              <a:pPr/>
              <a:t>28.08.2017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B4CA4C-A772-47D8-B7E2-A749C6089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F29E84-8EEB-4C89-86FF-FE4B28A57160}" type="datetimeFigureOut">
              <a:rPr lang="ru-RU" smtClean="0"/>
              <a:pPr/>
              <a:t>28.08.2017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B4CA4C-A772-47D8-B7E2-A749C6089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F29E84-8EEB-4C89-86FF-FE4B28A57160}" type="datetimeFigureOut">
              <a:rPr lang="ru-RU" smtClean="0"/>
              <a:pPr/>
              <a:t>28.08.2017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B4CA4C-A772-47D8-B7E2-A749C6089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F29E84-8EEB-4C89-86FF-FE4B28A57160}" type="datetimeFigureOut">
              <a:rPr lang="ru-RU" smtClean="0"/>
              <a:pPr/>
              <a:t>28.08.2017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B4CA4C-A772-47D8-B7E2-A749C60899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F29E84-8EEB-4C89-86FF-FE4B28A57160}" type="datetimeFigureOut">
              <a:rPr lang="ru-RU" smtClean="0"/>
              <a:pPr/>
              <a:t>28.08.2017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B4CA4C-A772-47D8-B7E2-A749C6089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F29E84-8EEB-4C89-86FF-FE4B28A57160}" type="datetimeFigureOut">
              <a:rPr lang="ru-RU" smtClean="0"/>
              <a:pPr/>
              <a:t>28.08.2017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B4CA4C-A772-47D8-B7E2-A749C60899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F29E84-8EEB-4C89-86FF-FE4B28A57160}" type="datetimeFigureOut">
              <a:rPr lang="ru-RU" smtClean="0"/>
              <a:pPr/>
              <a:t>28.08.2017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B4CA4C-A772-47D8-B7E2-A749C6089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F29E84-8EEB-4C89-86FF-FE4B28A57160}" type="datetimeFigureOut">
              <a:rPr lang="ru-RU" smtClean="0"/>
              <a:pPr/>
              <a:t>28.08.2017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B4CA4C-A772-47D8-B7E2-A749C6089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DF29E84-8EEB-4C89-86FF-FE4B28A57160}" type="datetimeFigureOut">
              <a:rPr lang="ru-RU" smtClean="0"/>
              <a:pPr/>
              <a:t>28.08.2017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7B4CA4C-A772-47D8-B7E2-A749C60899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5" Type="http://schemas.openxmlformats.org/officeDocument/2006/relationships/slide" Target="slide6.xml"/><Relationship Id="rId10" Type="http://schemas.openxmlformats.org/officeDocument/2006/relationships/slide" Target="slide11.xml"/><Relationship Id="rId4" Type="http://schemas.openxmlformats.org/officeDocument/2006/relationships/slide" Target="slide5.xml"/><Relationship Id="rId9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8724" y="785794"/>
            <a:ext cx="7915276" cy="2143140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i="1" cap="all" dirty="0" smtClean="0">
                <a:ln/>
                <a:solidFill>
                  <a:schemeClr val="accent3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Решение задач  по теме «Начальные геометрические сведения» </a:t>
            </a:r>
            <a:br>
              <a:rPr lang="ru-RU" sz="3200" b="1" i="1" cap="all" dirty="0" smtClean="0">
                <a:ln/>
                <a:solidFill>
                  <a:schemeClr val="accent3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3200" b="1" i="1" cap="all" dirty="0" smtClean="0">
                <a:ln/>
                <a:solidFill>
                  <a:schemeClr val="accent3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7 класс</a:t>
            </a:r>
            <a:endParaRPr lang="ru-RU" sz="3200" b="1" i="1" cap="all" dirty="0">
              <a:ln/>
              <a:solidFill>
                <a:schemeClr val="accent3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4071942"/>
            <a:ext cx="7406640" cy="214314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ru-RU" b="1" i="1" spc="50" dirty="0" err="1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Мавлютова</a:t>
            </a:r>
            <a:r>
              <a:rPr lang="ru-RU" b="1" i="1" spc="50" dirty="0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Лилия </a:t>
            </a:r>
            <a:r>
              <a:rPr lang="ru-RU" b="1" i="1" spc="50" dirty="0" err="1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Юсуповна</a:t>
            </a:r>
            <a:r>
              <a:rPr lang="ru-RU" b="1" i="1" spc="50" dirty="0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</a:p>
          <a:p>
            <a:pPr algn="r"/>
            <a:r>
              <a:rPr lang="ru-RU" b="1" i="1" spc="50" dirty="0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учитель математики МАОУ «СОШ №4»</a:t>
            </a:r>
          </a:p>
          <a:p>
            <a:pPr algn="r"/>
            <a:r>
              <a:rPr lang="ru-RU" b="1" i="1" spc="50" dirty="0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г.Гай, </a:t>
            </a:r>
            <a:r>
              <a:rPr lang="ru-RU" b="1" i="1" spc="50" dirty="0" err="1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Гайский</a:t>
            </a:r>
            <a:r>
              <a:rPr lang="ru-RU" b="1" i="1" spc="50" dirty="0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городской округ</a:t>
            </a:r>
          </a:p>
          <a:p>
            <a:pPr algn="r"/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Вопросы</a:t>
            </a:r>
            <a:endParaRPr lang="ru-RU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728" y="1214422"/>
          <a:ext cx="7499352" cy="279127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874838"/>
                <a:gridCol w="1874838"/>
                <a:gridCol w="1874838"/>
                <a:gridCol w="1874838"/>
              </a:tblGrid>
              <a:tr h="857256"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7030A0"/>
                          </a:solidFill>
                          <a:hlinkClick r:id="rId2" action="ppaction://hlinksldjump"/>
                        </a:rPr>
                        <a:t>1</a:t>
                      </a:r>
                      <a:endParaRPr lang="ru-RU" sz="48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hlinkClick r:id="rId3" action="ppaction://hlinksldjump"/>
                        </a:rPr>
                        <a:t>2</a:t>
                      </a:r>
                      <a:endParaRPr lang="ru-RU" sz="44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hlinkClick r:id="rId4" action="ppaction://hlinksldjump"/>
                        </a:rPr>
                        <a:t>3</a:t>
                      </a:r>
                      <a:endParaRPr lang="ru-RU" sz="44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5" action="ppaction://hlinksldjump"/>
                        </a:rPr>
                        <a:t>4</a:t>
                      </a:r>
                      <a:endParaRPr lang="ru-RU" sz="36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967007"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hlinkClick r:id="rId6" action="ppaction://hlinksldjump"/>
                        </a:rPr>
                        <a:t>5</a:t>
                      </a:r>
                      <a:endParaRPr lang="ru-RU" sz="4400" b="1" dirty="0"/>
                    </a:p>
                  </a:txBody>
                  <a:tcP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hlinkClick r:id="rId7" action="ppaction://hlinksldjump"/>
                        </a:rPr>
                        <a:t>6</a:t>
                      </a:r>
                      <a:endParaRPr lang="ru-RU" sz="4400" b="1" dirty="0"/>
                    </a:p>
                  </a:txBody>
                  <a:tcP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hlinkClick r:id="rId8" action="ppaction://hlinksldjump"/>
                        </a:rPr>
                        <a:t>7</a:t>
                      </a:r>
                      <a:endParaRPr lang="ru-RU" sz="4400" b="1" dirty="0"/>
                    </a:p>
                  </a:txBody>
                  <a:tcP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hlinkClick r:id="rId9" action="ppaction://hlinksldjump"/>
                        </a:rPr>
                        <a:t>8</a:t>
                      </a:r>
                      <a:endParaRPr lang="ru-RU" sz="4400" b="1" dirty="0"/>
                    </a:p>
                  </a:txBody>
                  <a:tcPr>
                    <a:solidFill>
                      <a:srgbClr val="00B0F0">
                        <a:alpha val="20000"/>
                      </a:srgbClr>
                    </a:solidFill>
                  </a:tcPr>
                </a:tc>
              </a:tr>
              <a:tr h="967007"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hlinkClick r:id="rId10" action="ppaction://hlinksldjump"/>
                        </a:rPr>
                        <a:t>9</a:t>
                      </a:r>
                      <a:endParaRPr lang="ru-RU" sz="4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hlinkClick r:id="rId11" action="ppaction://hlinksldjump"/>
                        </a:rPr>
                        <a:t>10</a:t>
                      </a:r>
                      <a:endParaRPr lang="ru-RU" sz="4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hlinkClick r:id="rId12" action="ppaction://hlinksldjump"/>
                        </a:rPr>
                        <a:t>11</a:t>
                      </a:r>
                      <a:endParaRPr lang="ru-RU" sz="4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/>
                        <a:t>12</a:t>
                      </a:r>
                      <a:endParaRPr lang="ru-RU" sz="4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1</a:t>
            </a:r>
            <a:endParaRPr lang="ru-RU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Сколько прямых можно провести через 2 точки?</a:t>
            </a:r>
            <a:endParaRPr lang="en-US" b="1" dirty="0" smtClean="0"/>
          </a:p>
          <a:p>
            <a:endParaRPr lang="en-US" dirty="0" smtClean="0"/>
          </a:p>
          <a:p>
            <a:pPr algn="ctr">
              <a:buNone/>
            </a:pPr>
            <a:r>
              <a:rPr lang="ru-RU" i="1" dirty="0" smtClean="0"/>
              <a:t>Одну прямую</a:t>
            </a:r>
            <a:endParaRPr lang="ru-RU" i="1" dirty="0"/>
          </a:p>
        </p:txBody>
      </p:sp>
      <p:sp>
        <p:nvSpPr>
          <p:cNvPr id="4" name="Управляющая кнопка: возврат 3">
            <a:hlinkClick r:id="rId2" action="ppaction://hlinksldjump" highlightClick="1"/>
          </p:cNvPr>
          <p:cNvSpPr/>
          <p:nvPr/>
        </p:nvSpPr>
        <p:spPr>
          <a:xfrm>
            <a:off x="7643834" y="6143644"/>
            <a:ext cx="642942" cy="50006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Выноска-облако 4"/>
          <p:cNvSpPr/>
          <p:nvPr/>
        </p:nvSpPr>
        <p:spPr>
          <a:xfrm>
            <a:off x="2857488" y="2500306"/>
            <a:ext cx="4429156" cy="2286016"/>
          </a:xfrm>
          <a:prstGeom prst="cloud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2</a:t>
            </a:r>
            <a:endParaRPr lang="ru-RU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Сколько общих точек могут иметь 2 прямые?</a:t>
            </a:r>
          </a:p>
          <a:p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r>
              <a:rPr lang="ru-RU" i="1" dirty="0" smtClean="0"/>
              <a:t>Одну общую точку.</a:t>
            </a:r>
            <a:endParaRPr lang="ru-RU" i="1" dirty="0"/>
          </a:p>
        </p:txBody>
      </p:sp>
      <p:sp>
        <p:nvSpPr>
          <p:cNvPr id="4" name="Управляющая кнопка: возврат 3">
            <a:hlinkClick r:id="rId2" action="ppaction://hlinksldjump" highlightClick="1"/>
          </p:cNvPr>
          <p:cNvSpPr/>
          <p:nvPr/>
        </p:nvSpPr>
        <p:spPr>
          <a:xfrm>
            <a:off x="7286644" y="6143644"/>
            <a:ext cx="642942" cy="50006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Выноска-облако 4"/>
          <p:cNvSpPr/>
          <p:nvPr/>
        </p:nvSpPr>
        <p:spPr>
          <a:xfrm>
            <a:off x="2571736" y="2857496"/>
            <a:ext cx="5214974" cy="2214578"/>
          </a:xfrm>
          <a:prstGeom prst="cloud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3</a:t>
            </a:r>
            <a:endParaRPr lang="ru-RU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Что такое отрезок?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      </a:t>
            </a:r>
            <a:r>
              <a:rPr lang="ru-RU" i="1" dirty="0" smtClean="0"/>
              <a:t>Часть прямой, ограниченная </a:t>
            </a:r>
          </a:p>
          <a:p>
            <a:pPr>
              <a:buNone/>
            </a:pPr>
            <a:r>
              <a:rPr lang="ru-RU" i="1" dirty="0" smtClean="0"/>
              <a:t>                     двумя    точками.</a:t>
            </a:r>
            <a:endParaRPr lang="ru-RU" i="1" dirty="0"/>
          </a:p>
        </p:txBody>
      </p:sp>
      <p:sp>
        <p:nvSpPr>
          <p:cNvPr id="4" name="Управляющая кнопка: возврат 3">
            <a:hlinkClick r:id="rId2" action="ppaction://hlinksldjump" highlightClick="1"/>
          </p:cNvPr>
          <p:cNvSpPr/>
          <p:nvPr/>
        </p:nvSpPr>
        <p:spPr>
          <a:xfrm>
            <a:off x="7786710" y="6143644"/>
            <a:ext cx="571504" cy="50006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Выноска-облако 4"/>
          <p:cNvSpPr/>
          <p:nvPr/>
        </p:nvSpPr>
        <p:spPr>
          <a:xfrm>
            <a:off x="1714480" y="2357430"/>
            <a:ext cx="6643734" cy="3000396"/>
          </a:xfrm>
          <a:prstGeom prst="cloud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4</a:t>
            </a:r>
            <a:endParaRPr lang="ru-RU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Что такое луч? Как обозначаются лучи?</a:t>
            </a:r>
          </a:p>
          <a:p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</a:t>
            </a:r>
            <a:r>
              <a:rPr lang="ru-RU" sz="2000" i="1" dirty="0" smtClean="0"/>
              <a:t>Часть прямой, ограниченная с одной стороны . Обозначают луч либо одной малой латинской буквой, либо двумя большими латинскими буквами, первая из которых обозначает начало луча, а вторая – какую-нибудь точку на луче.    </a:t>
            </a:r>
            <a:endParaRPr lang="ru-RU" i="1" dirty="0"/>
          </a:p>
        </p:txBody>
      </p:sp>
      <p:sp>
        <p:nvSpPr>
          <p:cNvPr id="4" name="Управляющая кнопка: возврат 3">
            <a:hlinkClick r:id="rId2" action="ppaction://hlinksldjump" highlightClick="1"/>
          </p:cNvPr>
          <p:cNvSpPr/>
          <p:nvPr/>
        </p:nvSpPr>
        <p:spPr>
          <a:xfrm>
            <a:off x="7643834" y="6143644"/>
            <a:ext cx="571504" cy="50006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Выноска-облако 4"/>
          <p:cNvSpPr/>
          <p:nvPr/>
        </p:nvSpPr>
        <p:spPr>
          <a:xfrm>
            <a:off x="1428728" y="2428868"/>
            <a:ext cx="7072362" cy="3643338"/>
          </a:xfrm>
          <a:prstGeom prst="cloud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5</a:t>
            </a:r>
            <a:endParaRPr lang="ru-RU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Какая фигура называется углом? Что такое вершина и стороны угла?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sz="2000" i="1" dirty="0" smtClean="0"/>
              <a:t>Угол – это геометрическая фигура, которая состоит из точки и двух лучей, исходящих из этой точки. Лучи называются сторонами угла, а их общее начало – вершиной угла.</a:t>
            </a:r>
            <a:endParaRPr lang="ru-RU" i="1" dirty="0"/>
          </a:p>
        </p:txBody>
      </p:sp>
      <p:sp>
        <p:nvSpPr>
          <p:cNvPr id="4" name="Управляющая кнопка: возврат 3">
            <a:hlinkClick r:id="rId2" action="ppaction://hlinksldjump" highlightClick="1"/>
          </p:cNvPr>
          <p:cNvSpPr/>
          <p:nvPr/>
        </p:nvSpPr>
        <p:spPr>
          <a:xfrm>
            <a:off x="7929586" y="6215082"/>
            <a:ext cx="642942" cy="50006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Выноска-облако 4"/>
          <p:cNvSpPr/>
          <p:nvPr/>
        </p:nvSpPr>
        <p:spPr>
          <a:xfrm>
            <a:off x="1214414" y="2928934"/>
            <a:ext cx="7929586" cy="2714644"/>
          </a:xfrm>
          <a:prstGeom prst="cloud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6</a:t>
            </a:r>
            <a:endParaRPr lang="ru-RU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Какой угол называется развернутым?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        </a:t>
            </a:r>
            <a:r>
              <a:rPr lang="ru-RU" sz="2000" i="1" dirty="0" smtClean="0"/>
              <a:t>Угол называется развернутым, если обе его </a:t>
            </a:r>
          </a:p>
          <a:p>
            <a:pPr>
              <a:buNone/>
            </a:pPr>
            <a:r>
              <a:rPr lang="ru-RU" sz="2000" i="1" dirty="0" smtClean="0"/>
              <a:t>                                        стороны лежат на одной  прямой.</a:t>
            </a:r>
            <a:endParaRPr lang="ru-RU" b="1" i="1" dirty="0"/>
          </a:p>
        </p:txBody>
      </p:sp>
      <p:sp>
        <p:nvSpPr>
          <p:cNvPr id="4" name="Управляющая кнопка: возврат 3">
            <a:hlinkClick r:id="rId2" action="ppaction://hlinksldjump" highlightClick="1"/>
          </p:cNvPr>
          <p:cNvSpPr/>
          <p:nvPr/>
        </p:nvSpPr>
        <p:spPr>
          <a:xfrm>
            <a:off x="8001024" y="6215082"/>
            <a:ext cx="500066" cy="42862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Выноска-облако 4"/>
          <p:cNvSpPr/>
          <p:nvPr/>
        </p:nvSpPr>
        <p:spPr>
          <a:xfrm>
            <a:off x="2143108" y="2571744"/>
            <a:ext cx="6143668" cy="2428892"/>
          </a:xfrm>
          <a:prstGeom prst="cloud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7</a:t>
            </a:r>
            <a:endParaRPr lang="ru-RU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Какие фигуры называются равными?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pPr>
              <a:buNone/>
            </a:pPr>
            <a:r>
              <a:rPr lang="ru-RU" sz="2000" i="1" dirty="0" smtClean="0"/>
              <a:t>                 Две геометрические фигуры  называются равными, </a:t>
            </a:r>
          </a:p>
          <a:p>
            <a:pPr>
              <a:buNone/>
            </a:pPr>
            <a:r>
              <a:rPr lang="ru-RU" sz="2000" i="1" dirty="0" smtClean="0"/>
              <a:t>                           если их можно совместить наложением.</a:t>
            </a:r>
            <a:endParaRPr lang="ru-RU" sz="2000" i="1" dirty="0"/>
          </a:p>
        </p:txBody>
      </p:sp>
      <p:sp>
        <p:nvSpPr>
          <p:cNvPr id="4" name="Управляющая кнопка: возврат 3">
            <a:hlinkClick r:id="rId2" action="ppaction://hlinksldjump" highlightClick="1"/>
          </p:cNvPr>
          <p:cNvSpPr/>
          <p:nvPr/>
        </p:nvSpPr>
        <p:spPr>
          <a:xfrm>
            <a:off x="7786710" y="6143644"/>
            <a:ext cx="571504" cy="50006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Выноска-облако 4"/>
          <p:cNvSpPr/>
          <p:nvPr/>
        </p:nvSpPr>
        <p:spPr>
          <a:xfrm>
            <a:off x="2000232" y="2285992"/>
            <a:ext cx="6572296" cy="2643206"/>
          </a:xfrm>
          <a:prstGeom prst="cloud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8</a:t>
            </a:r>
            <a:endParaRPr lang="ru-RU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Объясните, как сравнить два отрезка.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</a:t>
            </a:r>
            <a:r>
              <a:rPr lang="ru-RU" sz="2000" i="1" dirty="0" smtClean="0"/>
              <a:t>Наложить один отрезок на другой так, чтобы конец  одного отрезка совместился с концом другого. </a:t>
            </a:r>
            <a:endParaRPr lang="ru-RU" i="1" dirty="0"/>
          </a:p>
        </p:txBody>
      </p:sp>
      <p:sp>
        <p:nvSpPr>
          <p:cNvPr id="4" name="Управляющая кнопка: возврат 3">
            <a:hlinkClick r:id="rId2" action="ppaction://hlinksldjump" highlightClick="1"/>
          </p:cNvPr>
          <p:cNvSpPr/>
          <p:nvPr/>
        </p:nvSpPr>
        <p:spPr>
          <a:xfrm>
            <a:off x="7858148" y="6215082"/>
            <a:ext cx="642942" cy="50006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Выноска-облако 4"/>
          <p:cNvSpPr/>
          <p:nvPr/>
        </p:nvSpPr>
        <p:spPr>
          <a:xfrm>
            <a:off x="1500166" y="2714620"/>
            <a:ext cx="7072362" cy="2714644"/>
          </a:xfrm>
          <a:prstGeom prst="cloud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9</a:t>
            </a:r>
            <a:endParaRPr lang="ru-RU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Какая точка называется серединой отрезка?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       </a:t>
            </a:r>
            <a:r>
              <a:rPr lang="ru-RU" i="1" dirty="0" smtClean="0"/>
              <a:t>Точка отрезка, делящая </a:t>
            </a:r>
          </a:p>
          <a:p>
            <a:pPr algn="ctr">
              <a:buNone/>
            </a:pPr>
            <a:r>
              <a:rPr lang="ru-RU" i="1" dirty="0" smtClean="0"/>
              <a:t>            его пополам.</a:t>
            </a:r>
            <a:endParaRPr lang="ru-RU" i="1" dirty="0"/>
          </a:p>
        </p:txBody>
      </p:sp>
      <p:sp>
        <p:nvSpPr>
          <p:cNvPr id="4" name="Управляющая кнопка: возврат 3">
            <a:hlinkClick r:id="rId2" action="ppaction://hlinksldjump" highlightClick="1"/>
          </p:cNvPr>
          <p:cNvSpPr/>
          <p:nvPr/>
        </p:nvSpPr>
        <p:spPr>
          <a:xfrm>
            <a:off x="7786710" y="6072206"/>
            <a:ext cx="500066" cy="50006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Выноска-облако 4"/>
          <p:cNvSpPr/>
          <p:nvPr/>
        </p:nvSpPr>
        <p:spPr>
          <a:xfrm>
            <a:off x="2643174" y="3000372"/>
            <a:ext cx="5572164" cy="2357454"/>
          </a:xfrm>
          <a:prstGeom prst="cloud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10</a:t>
            </a:r>
            <a:endParaRPr lang="ru-RU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Объясните, как сравнить два угла?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</a:t>
            </a:r>
            <a:r>
              <a:rPr lang="ru-RU" sz="2000" i="1" dirty="0" smtClean="0"/>
              <a:t>Наложить один угол на другой так, чтобы сторона одного угла совместилась со стороной другого, а две другие оказались по одну сторону от совместившихся сторон.</a:t>
            </a:r>
            <a:endParaRPr lang="ru-RU" sz="2000" i="1" dirty="0"/>
          </a:p>
        </p:txBody>
      </p:sp>
      <p:sp>
        <p:nvSpPr>
          <p:cNvPr id="4" name="Управляющая кнопка: возврат 3">
            <a:hlinkClick r:id="rId2" action="ppaction://hlinksldjump" highlightClick="1"/>
          </p:cNvPr>
          <p:cNvSpPr/>
          <p:nvPr/>
        </p:nvSpPr>
        <p:spPr>
          <a:xfrm>
            <a:off x="7858148" y="6143644"/>
            <a:ext cx="500066" cy="50006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Выноска-облако 4"/>
          <p:cNvSpPr/>
          <p:nvPr/>
        </p:nvSpPr>
        <p:spPr>
          <a:xfrm>
            <a:off x="1500166" y="2786058"/>
            <a:ext cx="7286676" cy="2357454"/>
          </a:xfrm>
          <a:prstGeom prst="cloud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11</a:t>
            </a:r>
            <a:endParaRPr lang="ru-RU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1428736"/>
            <a:ext cx="7498080" cy="4800600"/>
          </a:xfrm>
        </p:spPr>
        <p:txBody>
          <a:bodyPr/>
          <a:lstStyle/>
          <a:p>
            <a:r>
              <a:rPr lang="ru-RU" b="1" dirty="0" smtClean="0"/>
              <a:t>Какой луч называется биссектрисой угла?</a:t>
            </a:r>
          </a:p>
          <a:p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</a:t>
            </a:r>
          </a:p>
          <a:p>
            <a:pPr>
              <a:buNone/>
            </a:pPr>
            <a:r>
              <a:rPr lang="ru-RU" b="1" dirty="0" smtClean="0"/>
              <a:t>      </a:t>
            </a:r>
            <a:r>
              <a:rPr lang="ru-RU" sz="2400" i="1" dirty="0" smtClean="0"/>
              <a:t>Луч, исходящий из вершины угла и делящий </a:t>
            </a:r>
          </a:p>
          <a:p>
            <a:pPr>
              <a:buNone/>
            </a:pPr>
            <a:r>
              <a:rPr lang="ru-RU" sz="2400" i="1" dirty="0" smtClean="0"/>
              <a:t>                                 его на два равных угла.</a:t>
            </a:r>
            <a:endParaRPr lang="ru-RU" i="1" dirty="0"/>
          </a:p>
        </p:txBody>
      </p:sp>
      <p:sp>
        <p:nvSpPr>
          <p:cNvPr id="4" name="Управляющая кнопка: возврат 3">
            <a:hlinkClick r:id="rId2" action="ppaction://hlinksldjump" highlightClick="1"/>
          </p:cNvPr>
          <p:cNvSpPr/>
          <p:nvPr/>
        </p:nvSpPr>
        <p:spPr>
          <a:xfrm>
            <a:off x="7858148" y="6215082"/>
            <a:ext cx="500066" cy="42862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Выноска-облако 4"/>
          <p:cNvSpPr/>
          <p:nvPr/>
        </p:nvSpPr>
        <p:spPr>
          <a:xfrm>
            <a:off x="1571604" y="3071810"/>
            <a:ext cx="6500858" cy="2571768"/>
          </a:xfrm>
          <a:prstGeom prst="cloud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12</a:t>
            </a:r>
            <a:endParaRPr lang="ru-RU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Точка С делит отрезок АВ на два отрезка. Как найти длину отрезка АВ, если известны длины отрезков АС и СВ?</a:t>
            </a:r>
          </a:p>
          <a:p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               </a:t>
            </a:r>
            <a:r>
              <a:rPr lang="ru-RU" i="1" dirty="0" smtClean="0"/>
              <a:t>АВ = АС + СВ</a:t>
            </a:r>
            <a:endParaRPr lang="ru-RU" i="1" dirty="0"/>
          </a:p>
        </p:txBody>
      </p:sp>
      <p:sp>
        <p:nvSpPr>
          <p:cNvPr id="4" name="Выноска-облако 3"/>
          <p:cNvSpPr/>
          <p:nvPr/>
        </p:nvSpPr>
        <p:spPr>
          <a:xfrm>
            <a:off x="3071802" y="3571876"/>
            <a:ext cx="4071966" cy="1714512"/>
          </a:xfrm>
          <a:prstGeom prst="cloud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возврат 4">
            <a:hlinkClick r:id="rId2" action="ppaction://hlinksldjump" highlightClick="1"/>
          </p:cNvPr>
          <p:cNvSpPr/>
          <p:nvPr/>
        </p:nvSpPr>
        <p:spPr>
          <a:xfrm>
            <a:off x="8001024" y="6072206"/>
            <a:ext cx="714380" cy="57150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928670"/>
            <a:ext cx="7929618" cy="5357850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ru-RU" sz="2800" smtClean="0"/>
              <a:t>                         Подведем </a:t>
            </a:r>
            <a:r>
              <a:rPr lang="ru-RU" sz="2800" dirty="0" smtClean="0"/>
              <a:t>итоги</a:t>
            </a:r>
            <a:br>
              <a:rPr lang="ru-RU" sz="2800" dirty="0" smtClean="0"/>
            </a:br>
            <a:r>
              <a:rPr lang="ru-RU" sz="2800" dirty="0" smtClean="0"/>
              <a:t> ° </a:t>
            </a:r>
            <a:r>
              <a:rPr lang="ru-RU" sz="2800" dirty="0" smtClean="0"/>
              <a:t>После </a:t>
            </a:r>
            <a:r>
              <a:rPr lang="ru-RU" sz="2800" dirty="0" smtClean="0"/>
              <a:t>изучения первой главы, я могу сказать…</a:t>
            </a:r>
            <a:br>
              <a:rPr lang="ru-RU" sz="2800" dirty="0" smtClean="0"/>
            </a:br>
            <a:r>
              <a:rPr lang="ru-RU" sz="2800" dirty="0" smtClean="0"/>
              <a:t> ° </a:t>
            </a:r>
            <a:r>
              <a:rPr lang="ru-RU" sz="2800" dirty="0" smtClean="0"/>
              <a:t> Было </a:t>
            </a:r>
            <a:r>
              <a:rPr lang="ru-RU" sz="2800" dirty="0" smtClean="0"/>
              <a:t>очень трудно, но …</a:t>
            </a:r>
            <a:br>
              <a:rPr lang="ru-RU" sz="2800" dirty="0" smtClean="0"/>
            </a:br>
            <a:r>
              <a:rPr lang="ru-RU" sz="2800" dirty="0" smtClean="0"/>
              <a:t> ° </a:t>
            </a:r>
            <a:r>
              <a:rPr lang="ru-RU" sz="2800" dirty="0" smtClean="0"/>
              <a:t> Первое </a:t>
            </a:r>
            <a:r>
              <a:rPr lang="ru-RU" sz="2800" dirty="0" smtClean="0"/>
              <a:t>впечатление о геометрии …</a:t>
            </a:r>
            <a:br>
              <a:rPr lang="ru-RU" sz="2800" dirty="0" smtClean="0"/>
            </a:br>
            <a:r>
              <a:rPr lang="ru-RU" sz="2800" dirty="0" smtClean="0"/>
              <a:t> ° </a:t>
            </a:r>
            <a:r>
              <a:rPr lang="ru-RU" sz="2800" dirty="0" smtClean="0"/>
              <a:t> Сегодня </a:t>
            </a:r>
            <a:r>
              <a:rPr lang="ru-RU" sz="2800" dirty="0" smtClean="0"/>
              <a:t>на уроке я испытал …</a:t>
            </a:r>
            <a:br>
              <a:rPr lang="ru-RU" sz="2800" dirty="0" smtClean="0"/>
            </a:br>
            <a:r>
              <a:rPr lang="ru-RU" sz="2800" dirty="0" smtClean="0"/>
              <a:t> ° </a:t>
            </a:r>
            <a:r>
              <a:rPr lang="ru-RU" sz="2800" dirty="0" smtClean="0"/>
              <a:t> Благодаря </a:t>
            </a:r>
            <a:r>
              <a:rPr lang="ru-RU" sz="2800" dirty="0" smtClean="0"/>
              <a:t>сегодняшнему уроку, я …</a:t>
            </a:r>
            <a:br>
              <a:rPr lang="ru-RU" sz="2800" dirty="0" smtClean="0"/>
            </a:br>
            <a:r>
              <a:rPr lang="ru-RU" sz="2800" dirty="0" smtClean="0"/>
              <a:t> ° </a:t>
            </a:r>
            <a:r>
              <a:rPr lang="ru-RU" sz="2800" dirty="0" smtClean="0"/>
              <a:t> Сегодняшний </a:t>
            </a:r>
            <a:r>
              <a:rPr lang="ru-RU" sz="2800" dirty="0" smtClean="0"/>
              <a:t>урок помог мне …</a:t>
            </a:r>
            <a:br>
              <a:rPr lang="ru-RU" sz="2800" dirty="0" smtClean="0"/>
            </a:br>
            <a:r>
              <a:rPr lang="ru-RU" sz="2800" dirty="0" smtClean="0"/>
              <a:t> ° </a:t>
            </a:r>
            <a:r>
              <a:rPr lang="ru-RU" sz="2800" dirty="0" smtClean="0"/>
              <a:t> Сегодня </a:t>
            </a:r>
            <a:r>
              <a:rPr lang="ru-RU" sz="2800" dirty="0" smtClean="0"/>
              <a:t>на уроке мне больше всего понравилось …</a:t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Литература</a:t>
            </a:r>
            <a:endParaRPr lang="ru-RU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Учебник для общеобразовательных учреждений: Геометрия 7-9. Авторы: Л.С. Атанасян, В.Ф. Бутузов и др.</a:t>
            </a:r>
            <a:endParaRPr lang="ru-RU" dirty="0"/>
          </a:p>
        </p:txBody>
      </p:sp>
      <p:sp>
        <p:nvSpPr>
          <p:cNvPr id="4" name="Управляющая кнопка: возврат 3">
            <a:hlinkClick r:id="rId2" action="ppaction://hlinksldjump" highlightClick="1"/>
          </p:cNvPr>
          <p:cNvSpPr/>
          <p:nvPr/>
        </p:nvSpPr>
        <p:spPr>
          <a:xfrm>
            <a:off x="7858148" y="6000768"/>
            <a:ext cx="642942" cy="642942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191</TotalTime>
  <Words>379</Words>
  <Application>Microsoft Office PowerPoint</Application>
  <PresentationFormat>Экран (4:3)</PresentationFormat>
  <Paragraphs>82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Солнцестояние</vt:lpstr>
      <vt:lpstr>Решение задач  по теме «Начальные геометрические сведения»  7 класс</vt:lpstr>
      <vt:lpstr>Вопросы</vt:lpstr>
      <vt:lpstr>Вопрос 1</vt:lpstr>
      <vt:lpstr>Вопрос 2</vt:lpstr>
      <vt:lpstr>Вопрос 3</vt:lpstr>
      <vt:lpstr>Вопрос 4</vt:lpstr>
      <vt:lpstr>Вопрос 5</vt:lpstr>
      <vt:lpstr>Вопрос 6</vt:lpstr>
      <vt:lpstr>Вопрос 7</vt:lpstr>
      <vt:lpstr>Вопрос 8</vt:lpstr>
      <vt:lpstr>Вопрос 9</vt:lpstr>
      <vt:lpstr>Вопрос 10</vt:lpstr>
      <vt:lpstr>Вопрос 11</vt:lpstr>
      <vt:lpstr>Вопрос 12</vt:lpstr>
      <vt:lpstr>                         Подведем итоги  ° После изучения первой главы, я могу сказать…  °  Было очень трудно, но …  °  Первое впечатление о геометрии …  °  Сегодня на уроке я испытал …  °  Благодаря сегодняшнему уроку, я …  °  Сегодняшний урок помог мне …  °  Сегодня на уроке мне больше всего понравилось … </vt:lpstr>
      <vt:lpstr>Литература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к уроку геометрии по теме «Начальные геометрические сведения» для учащихся 7 класса</dc:title>
  <dc:creator>Admin</dc:creator>
  <cp:lastModifiedBy>Лилия</cp:lastModifiedBy>
  <cp:revision>96</cp:revision>
  <dcterms:created xsi:type="dcterms:W3CDTF">2014-09-22T16:26:01Z</dcterms:created>
  <dcterms:modified xsi:type="dcterms:W3CDTF">2017-08-28T18:20:41Z</dcterms:modified>
</cp:coreProperties>
</file>